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8" r:id="rId3"/>
    <p:sldId id="266" r:id="rId4"/>
    <p:sldId id="265" r:id="rId5"/>
    <p:sldId id="270" r:id="rId6"/>
  </p:sldIdLst>
  <p:sldSz cx="9144000" cy="5143500" type="screen16x9"/>
  <p:notesSz cx="6858000" cy="9144000"/>
  <p:custDataLst>
    <p:tags r:id="rId9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0" autoAdjust="0"/>
    <p:restoredTop sz="94628" autoAdjust="0"/>
  </p:normalViewPr>
  <p:slideViewPr>
    <p:cSldViewPr snapToGrid="0">
      <p:cViewPr>
        <p:scale>
          <a:sx n="166" d="100"/>
          <a:sy n="166" d="100"/>
        </p:scale>
        <p:origin x="-132" y="-42"/>
      </p:cViewPr>
      <p:guideLst>
        <p:guide orient="horz" pos="2878"/>
        <p:guide orient="horz" pos="744"/>
        <p:guide pos="2880"/>
        <p:guide pos="271"/>
        <p:guide pos="5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2208" y="15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3B54B-1DB4-4548-B55C-A419C7CB6B35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42F-A6E9-4566-9B51-2DB85E4027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65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FDD6-80DA-4732-AB62-D182E15B6E20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7150" y="649288"/>
            <a:ext cx="6972300" cy="392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13568" y="4714504"/>
            <a:ext cx="5230863" cy="376447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D123-C831-4A2D-920C-8F39C4D8C0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5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2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53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62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77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38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5.emf"/><Relationship Id="rId5" Type="http://schemas.openxmlformats.org/officeDocument/2006/relationships/tags" Target="../tags/tag5.xml"/><Relationship Id="rId10" Type="http://schemas.openxmlformats.org/officeDocument/2006/relationships/image" Target="../media/image3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0.xml"/><Relationship Id="rId7" Type="http://schemas.openxmlformats.org/officeDocument/2006/relationships/image" Target="../media/image12.jpg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emf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.emf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emf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emf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emf"/><Relationship Id="rId4" Type="http://schemas.openxmlformats.org/officeDocument/2006/relationships/image" Target="../media/image10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5.emf"/><Relationship Id="rId4" Type="http://schemas.openxmlformats.org/officeDocument/2006/relationships/image" Target="../media/image1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rovinciehuis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34475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2657475" y="1587341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8" name="Rectangle 7"/>
          <p:cNvSpPr/>
          <p:nvPr userDrawn="1">
            <p:custDataLst>
              <p:tags r:id="rId5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50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181100"/>
            <a:ext cx="3917669" cy="3387329"/>
          </a:xfrm>
        </p:spPr>
        <p:txBody>
          <a:bodyPr>
            <a:normAutofit/>
          </a:bodyPr>
          <a:lstStyle>
            <a:lvl1pPr marL="268288" indent="-268288">
              <a:defRPr lang="nl-NL" sz="1500" dirty="0" smtClean="0"/>
            </a:lvl1pPr>
            <a:lvl2pPr marL="538163" indent="-269875">
              <a:defRPr lang="nl-NL" sz="1500" dirty="0" smtClean="0"/>
            </a:lvl2pPr>
            <a:lvl3pPr marL="809625" indent="-266700">
              <a:defRPr lang="nl-NL" sz="1500" dirty="0" smtClean="0"/>
            </a:lvl3pPr>
            <a:lvl4pPr marL="1076325" indent="-266700">
              <a:defRPr lang="nl-NL" sz="1500" dirty="0" smtClean="0"/>
            </a:lvl4pPr>
            <a:lvl5pPr marL="1343025" indent="-266700">
              <a:defRPr lang="nl-NL" sz="1500" dirty="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20" y="1181100"/>
            <a:ext cx="3917669" cy="3387329"/>
          </a:xfrm>
        </p:spPr>
        <p:txBody>
          <a:bodyPr>
            <a:normAutofit/>
          </a:bodyPr>
          <a:lstStyle>
            <a:lvl1pPr marL="268288" indent="-268288">
              <a:defRPr lang="nl-NL" sz="1500" dirty="0" smtClean="0"/>
            </a:lvl1pPr>
            <a:lvl2pPr marL="538163" indent="-269875">
              <a:defRPr lang="nl-NL" sz="1500" dirty="0" smtClean="0"/>
            </a:lvl2pPr>
            <a:lvl3pPr marL="809625" indent="-266700">
              <a:defRPr lang="nl-NL" sz="1500" dirty="0" smtClean="0"/>
            </a:lvl3pPr>
            <a:lvl4pPr marL="1076325" indent="-266700">
              <a:defRPr lang="nl-NL" sz="1500" dirty="0" smtClean="0"/>
            </a:lvl4pPr>
            <a:lvl5pPr marL="1343025" indent="-266700">
              <a:defRPr lang="nl-NL" sz="1500" dirty="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46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181100"/>
            <a:ext cx="3916800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een tekst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6988" y="1181100"/>
            <a:ext cx="3916800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een tekst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765494"/>
            <a:ext cx="3917669" cy="2803331"/>
          </a:xfrm>
        </p:spPr>
        <p:txBody>
          <a:bodyPr>
            <a:normAutofit/>
          </a:bodyPr>
          <a:lstStyle>
            <a:lvl1pPr marL="268288" indent="-268288">
              <a:defRPr sz="1500"/>
            </a:lvl1pPr>
            <a:lvl2pPr marL="538163" indent="-269875">
              <a:defRPr sz="1500"/>
            </a:lvl2pPr>
            <a:lvl3pPr marL="809625" indent="-266700">
              <a:defRPr sz="1500"/>
            </a:lvl3pPr>
            <a:lvl4pPr marL="1076325" indent="-266700">
              <a:defRPr sz="1500"/>
            </a:lvl4pPr>
            <a:lvl5pPr marL="1343025" indent="-266700">
              <a:defRPr sz="150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20" y="1765494"/>
            <a:ext cx="3917669" cy="2803331"/>
          </a:xfrm>
        </p:spPr>
        <p:txBody>
          <a:bodyPr>
            <a:normAutofit/>
          </a:bodyPr>
          <a:lstStyle>
            <a:lvl1pPr marL="268288" indent="-268288">
              <a:defRPr sz="1500"/>
            </a:lvl1pPr>
            <a:lvl2pPr marL="538163" indent="-269875">
              <a:defRPr sz="1500"/>
            </a:lvl2pPr>
            <a:lvl3pPr marL="809625" indent="-266700">
              <a:defRPr sz="1500"/>
            </a:lvl3pPr>
            <a:lvl4pPr marL="1076325" indent="-266700">
              <a:defRPr sz="1500"/>
            </a:lvl4pPr>
            <a:lvl5pPr marL="1343025" indent="-266700">
              <a:defRPr sz="150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59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2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38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et invoegen (systeemdia)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54603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4"/>
          <p:cNvSpPr>
            <a:spLocks noGrp="1"/>
          </p:cNvSpPr>
          <p:nvPr>
            <p:ph type="pic" sz="quarter" idx="10" hasCustomPrompt="1"/>
            <p:custDataLst>
              <p:tags r:id="rId3"/>
            </p:custDataLst>
          </p:nvPr>
        </p:nvSpPr>
        <p:spPr>
          <a:xfrm>
            <a:off x="0" y="2575111"/>
            <a:ext cx="9144000" cy="25683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 smtClean="0"/>
              <a:t>Klik op het pictogram om </a:t>
            </a:r>
            <a:br>
              <a:rPr lang="nl-NL" dirty="0" smtClean="0"/>
            </a:br>
            <a:r>
              <a:rPr lang="nl-NL" dirty="0" smtClean="0"/>
              <a:t>een afbeelding in te 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8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atenvergadering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59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Mensen op straa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74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olderlandschap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040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edelijk landschap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26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Industri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45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erkeer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74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3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2323941"/>
            <a:ext cx="8283575" cy="369332"/>
          </a:xfrm>
        </p:spPr>
        <p:txBody>
          <a:bodyPr anchor="t"/>
          <a:lstStyle>
            <a:lvl1pPr algn="l">
              <a:defRPr sz="2400" b="1" cap="none" baseline="0"/>
            </a:lvl1pPr>
          </a:lstStyle>
          <a:p>
            <a:r>
              <a:rPr lang="nl-NL" dirty="0" smtClean="0"/>
              <a:t>Klik om een sectiekop te maken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890597"/>
            <a:ext cx="8283575" cy="258532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tekst toe te voegen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72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73866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 noProof="0" dirty="0" smtClean="0"/>
              <a:t>Klik om een</a:t>
            </a:r>
            <a:br>
              <a:rPr lang="nl-NL" noProof="0" dirty="0" smtClean="0"/>
            </a:br>
            <a:r>
              <a:rPr lang="nl-NL" noProof="0" dirty="0" smtClean="0"/>
              <a:t>titel te maken</a:t>
            </a:r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1181100"/>
            <a:ext cx="8283575" cy="33873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l-NL" noProof="0" dirty="0" smtClean="0"/>
              <a:t>Eerste niveau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</a:p>
          <a:p>
            <a:pPr lvl="5"/>
            <a:r>
              <a:rPr lang="nl-NL" noProof="0" dirty="0" smtClean="0"/>
              <a:t>Zesde niveau</a:t>
            </a:r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212" y="4863334"/>
            <a:ext cx="289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3" y="4751408"/>
            <a:ext cx="1270013" cy="2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0188" y="4863334"/>
            <a:ext cx="2133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nl-NL" sz="900" smtClean="0"/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6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81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063" indent="-35877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4.xml"/><Relationship Id="rId7" Type="http://schemas.openxmlformats.org/officeDocument/2006/relationships/oleObject" Target="../embeddings/oleObject3.bin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56442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smtClean="0"/>
              <a:t>Provincie en Gezondheid</a:t>
            </a:r>
            <a:endParaRPr lang="nl-NL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657475" y="1587341"/>
            <a:ext cx="6056313" cy="290849"/>
          </a:xfrm>
        </p:spPr>
        <p:txBody>
          <a:bodyPr/>
          <a:lstStyle/>
          <a:p>
            <a:r>
              <a:rPr lang="nl-NL" smtClean="0"/>
              <a:t>Jan Harm Brouwer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5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is gezondheid voor de </a:t>
            </a:r>
            <a:r>
              <a:rPr lang="nl-NL" smtClean="0"/>
              <a:t>provincie: omgevingsvisie 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mtClean="0"/>
              <a:t>Noord-Holland (16 keer gezondheid)</a:t>
            </a:r>
          </a:p>
          <a:p>
            <a:r>
              <a:rPr lang="nl-NL" smtClean="0"/>
              <a:t>We staan voor een gezonde en veilige basiskwaliteit van de leefomgeving, maar sluiten een verhoging van deze ambitie in de toekomst niet uit.</a:t>
            </a:r>
          </a:p>
          <a:p>
            <a:endParaRPr lang="nl-NL" smtClean="0"/>
          </a:p>
          <a:p>
            <a:pPr marL="0" indent="0">
              <a:buNone/>
            </a:pPr>
            <a:r>
              <a:rPr lang="nl-NL" smtClean="0"/>
              <a:t>Noord-Brabant (22 keer gezondheid)</a:t>
            </a:r>
          </a:p>
          <a:p>
            <a:r>
              <a:rPr lang="nl-NL" smtClean="0"/>
              <a:t>(2050) Brabant heeft een goede leefomgevingskwaliteit doordat wij op alle aspecten beter presteren dan wettelijk als minimumniveau is bepaald.</a:t>
            </a:r>
          </a:p>
          <a:p>
            <a:endParaRPr lang="nl-NL" smtClean="0"/>
          </a:p>
          <a:p>
            <a:pPr marL="0" indent="0">
              <a:buNone/>
            </a:pPr>
            <a:r>
              <a:rPr lang="nl-NL" smtClean="0"/>
              <a:t>Groningen (15 keer gezondheid)</a:t>
            </a:r>
          </a:p>
          <a:p>
            <a:r>
              <a:rPr lang="nl-NL"/>
              <a:t>Bij alle relevante provinciale plannen waaronder die voor infrastructuur kijken we naar de effecten van uitstoot, geur en geluid op milieu en gezondheid dmv Gezondheid Effect Scores </a:t>
            </a:r>
          </a:p>
        </p:txBody>
      </p:sp>
    </p:spTree>
    <p:extLst>
      <p:ext uri="{BB962C8B-B14F-4D97-AF65-F5344CB8AC3E}">
        <p14:creationId xmlns:p14="http://schemas.microsoft.com/office/powerpoint/2010/main" val="15993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Wat is gezondheid voor Zuid-Holland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Ambitienotitie: “Een </a:t>
            </a:r>
            <a:r>
              <a:rPr lang="nl-NL"/>
              <a:t>groene leefomgeving draagt bij aan </a:t>
            </a:r>
            <a:r>
              <a:rPr lang="nl-NL" smtClean="0"/>
              <a:t>een gezonde </a:t>
            </a:r>
            <a:r>
              <a:rPr lang="nl-NL"/>
              <a:t>leefstijl van de inwoners van Zuid-Holland</a:t>
            </a:r>
            <a:r>
              <a:rPr lang="nl-NL" smtClean="0"/>
              <a:t>.”</a:t>
            </a:r>
            <a:endParaRPr lang="nl-NL"/>
          </a:p>
          <a:p>
            <a:endParaRPr lang="nl-NL"/>
          </a:p>
          <a:p>
            <a:r>
              <a:rPr lang="nl-NL" smtClean="0"/>
              <a:t>Onderzoek: mens, leefstijl en omgeving: brede opvatting gezondheid</a:t>
            </a:r>
          </a:p>
          <a:p>
            <a:r>
              <a:rPr lang="nl-NL" smtClean="0"/>
              <a:t>Verhaallijnen:</a:t>
            </a:r>
          </a:p>
          <a:p>
            <a:pPr lvl="1"/>
            <a:r>
              <a:rPr lang="nl-NL" smtClean="0"/>
              <a:t>De complete wijk en buurt (inclusief)</a:t>
            </a:r>
          </a:p>
          <a:p>
            <a:pPr lvl="1"/>
            <a:r>
              <a:rPr lang="nl-NL" smtClean="0"/>
              <a:t>Een gezonde actieradius (bewegen)</a:t>
            </a:r>
          </a:p>
          <a:p>
            <a:pPr lvl="1"/>
            <a:r>
              <a:rPr lang="nl-NL" smtClean="0"/>
              <a:t>Gezonde verstedelijking (gezond en compact)</a:t>
            </a:r>
          </a:p>
          <a:p>
            <a:pPr lvl="1"/>
            <a:r>
              <a:rPr lang="nl-NL" smtClean="0"/>
              <a:t>Het kleine en het grote groen (gebruik van groen)</a:t>
            </a:r>
          </a:p>
          <a:p>
            <a:r>
              <a:rPr lang="nl-NL" smtClean="0"/>
              <a:t>Verschillen in ambitie huidige GS (taak) en PS (opgave)</a:t>
            </a:r>
          </a:p>
          <a:p>
            <a:r>
              <a:rPr lang="nl-NL" smtClean="0"/>
              <a:t>Discussiesessies met PS gericht op ambitie volgend coalitieprogramma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1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Waar lopen we tegenaan</a:t>
            </a:r>
            <a:endParaRPr lang="nl-NL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Wat is gezondheid/gezonde leefomgeving: lucht en geluid of veel meer?</a:t>
            </a:r>
          </a:p>
          <a:p>
            <a:r>
              <a:rPr lang="nl-NL" smtClean="0"/>
              <a:t>Taak of opgave</a:t>
            </a:r>
          </a:p>
          <a:p>
            <a:r>
              <a:rPr lang="nl-NL" smtClean="0"/>
              <a:t>Grenswaarde (leidt tot normopvulling) of ontwerpcriterium?</a:t>
            </a:r>
          </a:p>
          <a:p>
            <a:r>
              <a:rPr lang="nl-NL" smtClean="0"/>
              <a:t>Verkokerd of integraal beleid?</a:t>
            </a:r>
          </a:p>
          <a:p>
            <a:r>
              <a:rPr lang="nl-NL" smtClean="0"/>
              <a:t>Verkiezingen in maart</a:t>
            </a:r>
          </a:p>
          <a:p>
            <a:endParaRPr lang="nl-NL" smtClean="0"/>
          </a:p>
          <a:p>
            <a:r>
              <a:rPr lang="nl-NL" smtClean="0"/>
              <a:t>We doen al veel aan gezondheid</a:t>
            </a:r>
          </a:p>
          <a:p>
            <a:r>
              <a:rPr lang="nl-NL" smtClean="0"/>
              <a:t>Maar meer is mogelijk vanuit </a:t>
            </a:r>
          </a:p>
          <a:p>
            <a:pPr lvl="1"/>
            <a:r>
              <a:rPr lang="nl-NL" smtClean="0"/>
              <a:t>de opgave en </a:t>
            </a:r>
          </a:p>
          <a:p>
            <a:pPr lvl="1"/>
            <a:r>
              <a:rPr lang="nl-NL" smtClean="0"/>
              <a:t>de mogelijke bijdrage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6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Verschillen tussen provincies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Koplopers en achterblijvers</a:t>
            </a:r>
          </a:p>
          <a:p>
            <a:r>
              <a:rPr lang="nl-NL" smtClean="0"/>
              <a:t>(Groot)stedelijke problematiek</a:t>
            </a:r>
          </a:p>
          <a:p>
            <a:r>
              <a:rPr lang="nl-NL" smtClean="0"/>
              <a:t>Vanuit lucht: landbouw of niet</a:t>
            </a:r>
          </a:p>
          <a:p>
            <a:r>
              <a:rPr lang="nl-NL" smtClean="0"/>
              <a:t>Bestuurlijke ambitie</a:t>
            </a:r>
          </a:p>
          <a:p>
            <a:r>
              <a:rPr lang="nl-NL" smtClean="0"/>
              <a:t>Meer…?</a:t>
            </a:r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29" y="1526812"/>
            <a:ext cx="3194050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p7ejJ4t0qR.hLYr2yh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_4rMXG10uzgt95.pVT6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g1WbKFMUey04DQL2gj1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mjukGkMkq_inFAlwup3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heme/theme1.xml><?xml version="1.0" encoding="utf-8"?>
<a:theme xmlns:a="http://schemas.openxmlformats.org/drawingml/2006/main" name="Provincie Zuid Holland 16x9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000066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270</Words>
  <Application>Microsoft Office PowerPoint</Application>
  <PresentationFormat>On-screen Show (16:9)</PresentationFormat>
  <Paragraphs>41</Paragraphs>
  <Slides>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Provincie Zuid Holland 16x9</vt:lpstr>
      <vt:lpstr>think-cell Slide</vt:lpstr>
      <vt:lpstr>Provincie en Gezondheid</vt:lpstr>
      <vt:lpstr>Wat is gezondheid voor de provincie: omgevingsvisie </vt:lpstr>
      <vt:lpstr>Wat is gezondheid voor Zuid-Holland</vt:lpstr>
      <vt:lpstr>Waar lopen we tegenaan</vt:lpstr>
      <vt:lpstr>Verschillen tussen provincies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Stroomer</dc:creator>
  <cp:lastModifiedBy>Liesbeth Mathijssen - Spiekman</cp:lastModifiedBy>
  <cp:revision>68</cp:revision>
  <dcterms:created xsi:type="dcterms:W3CDTF">2012-10-29T11:59:42Z</dcterms:created>
  <dcterms:modified xsi:type="dcterms:W3CDTF">2018-11-07T09:44:35Z</dcterms:modified>
</cp:coreProperties>
</file>