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9" r:id="rId6"/>
    <p:sldId id="270" r:id="rId7"/>
    <p:sldId id="268" r:id="rId8"/>
    <p:sldId id="277" r:id="rId9"/>
    <p:sldId id="267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44DAC-8FE8-409D-A98B-95F5F6B46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C92D70-8B44-40D5-B929-106D3138A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5C4F24-AECE-4FB8-BAE3-670B2D44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8062BD-37B8-4EF4-95E5-3E0DD2FC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018AFD-904A-4168-B3B2-1D25FAE8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6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E6FF1-BD15-467B-BE4A-FF8A8D60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251773-6703-4E1F-B456-F135A026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BBFE43-4ACA-4438-A39F-30EF0237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D2556-8D5C-42CF-A448-699FEAA6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4B9EB-9C24-4B5D-81EF-A105ACEB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19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D59B9FB-0A8A-40F8-93D8-91CD2C1FA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CB5B5B-B470-45F5-B542-5CA941851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DE545F-BD0A-4139-8D25-2CA3DB3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FAEC24-08DA-49ED-9433-33FD271E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7CB39-CA7E-4D2F-A5D7-2E6F661C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4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5423A-056A-4EE6-A4CF-F5DD57DC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F36AE0-682A-4752-934D-4DF9C082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88A64D-21F7-441D-906E-C5FC6A3C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FCE110-25E0-4AFB-8FD3-FE11D35C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41B8C7-7798-4D39-861E-83A48235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8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98C52-E6B2-4D55-99D7-173640DB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A8E3DD-A303-41CD-9AAC-54C0B05F9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1F66E-18ED-4CA6-8793-DFFCE0DC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9A2E8-6837-4D4A-8AA3-0474D170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C05C6A-C401-422A-90CB-029BECC6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16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53F58-F34E-42B2-B7A8-E13378D4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C4550-C44B-4C9D-841E-F5B3E0CEE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88EB11-94B1-4FA2-A8F2-6532733A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E7DE96-11DA-4D20-B031-348C6EA7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3D2C7A-BE6B-46C2-A024-EFD99A87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CE648F-D211-45C5-BD1C-4A7983F9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5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5BFD0-3F5B-48A0-A522-C1DF0C05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DC192E-B898-4961-A61D-34C88D0A5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16065C-5D9E-4EEB-B188-CD8F047B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150578-43BA-4D1B-B703-A3F591ED8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475D2C-C807-40B9-96E1-249AD245D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07A92B-B51C-4E5E-B780-730FACCB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5E53BE-52AB-4134-BF0A-D912DD85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BD336A-447F-4C06-AD03-7E37223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0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9D338-6BEC-43FE-9C6D-50D6395C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78F231-F4E9-4C75-9BE2-E18B16CF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D9D270-CD72-476B-80F1-EE7086FD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93839D-4DF6-468A-9A2B-23535F60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93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9D56C4-C603-476D-B96C-8D759E50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BBE445-0D68-4F6E-BBE3-4E21A371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5C7AC2-9F34-4C32-88D1-D3538887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0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6679-7562-4C86-B516-AF027B6D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0A717-64DA-4A69-A48F-F0375D43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71F0DB-8029-487E-9072-CB7F0D30F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E107CB-8952-41D2-B004-473420BF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5D8CE6-F102-4FA7-AAD0-8E2D4653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15DD1E-B627-4C14-AC7D-616C5CD8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53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234FE-B094-4B1F-8614-41AB5CF5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382E9A-FA4A-4085-8DE1-5396617F9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ED0879-3BD4-497F-AEFD-3ABB4AC9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DAA78C-223D-4615-B4CD-B8D4B480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534368-9FE4-4154-984B-7382EEBE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52CEC8-9B5C-4CD9-87DF-71538F82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2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ECF0BF-8FD0-4D71-A539-E2F3C42C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4E7775-9A33-4FE8-B413-0A7A505A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B75C63-9F98-4CBB-B095-B1841AA45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5A33-258A-4643-9BA5-CAC706D9AB0D}" type="datetimeFigureOut">
              <a:rPr lang="nl-NL" smtClean="0"/>
              <a:t>19-3-2022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2F6CE9-E11B-4CA5-9BF7-9AE91C11B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11D153-03DD-4AAE-9E2C-E6F607BB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160C-2999-4E43-A7B7-6E1FCF0296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7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81627-8597-447E-B93B-DA6B4B8C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664" y="469817"/>
            <a:ext cx="9144000" cy="827881"/>
          </a:xfrm>
        </p:spPr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4400" dirty="0"/>
              <a:t>Klimaatverandering, biodiversiteit en gezondheid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A6A740-E79A-4A64-8F83-D3C1F6AA3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3" t="13870" r="13248" b="18408"/>
          <a:stretch/>
        </p:blipFill>
        <p:spPr>
          <a:xfrm>
            <a:off x="2493037" y="1364809"/>
            <a:ext cx="7550917" cy="389508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8B63D5C-1A27-41C3-BFD8-FFE3C8365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6906" y="6030119"/>
            <a:ext cx="9144000" cy="827881"/>
          </a:xfrm>
        </p:spPr>
        <p:txBody>
          <a:bodyPr>
            <a:normAutofit lnSpcReduction="10000"/>
          </a:bodyPr>
          <a:lstStyle/>
          <a:p>
            <a:pPr algn="r"/>
            <a:r>
              <a:rPr lang="nl-NL" dirty="0"/>
              <a:t>Ruimte voor een groene gezonde leefomgeving: 23 maart 2022</a:t>
            </a:r>
          </a:p>
          <a:p>
            <a:pPr algn="r"/>
            <a:r>
              <a:rPr lang="nl-NL" dirty="0"/>
              <a:t>Diny Tubbing, stadsecoloog Delft/sr. Beleidsadviseur groen</a:t>
            </a:r>
          </a:p>
        </p:txBody>
      </p:sp>
    </p:spTree>
    <p:extLst>
      <p:ext uri="{BB962C8B-B14F-4D97-AF65-F5344CB8AC3E}">
        <p14:creationId xmlns:p14="http://schemas.microsoft.com/office/powerpoint/2010/main" val="160309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E155922-E18D-46B7-85C1-0D9178F5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68" y="359553"/>
            <a:ext cx="9745910" cy="665918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FD8A048-67BA-4C33-89EB-AD6FE1315A40}"/>
              </a:ext>
            </a:extLst>
          </p:cNvPr>
          <p:cNvSpPr txBox="1"/>
          <p:nvPr/>
        </p:nvSpPr>
        <p:spPr>
          <a:xfrm>
            <a:off x="611725" y="-25167"/>
            <a:ext cx="5234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Ontwerpend  proces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079DDB-E0E3-4287-A527-B3A3D889061D}"/>
              </a:ext>
            </a:extLst>
          </p:cNvPr>
          <p:cNvSpPr txBox="1"/>
          <p:nvPr/>
        </p:nvSpPr>
        <p:spPr>
          <a:xfrm>
            <a:off x="10016455" y="6334780"/>
            <a:ext cx="238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Jacques Vink, Vogelbescherming NL e.a. </a:t>
            </a:r>
          </a:p>
        </p:txBody>
      </p:sp>
    </p:spTree>
    <p:extLst>
      <p:ext uri="{BB962C8B-B14F-4D97-AF65-F5344CB8AC3E}">
        <p14:creationId xmlns:p14="http://schemas.microsoft.com/office/powerpoint/2010/main" val="23447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3D76D-9B7B-4272-85F4-235E9AAF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4" y="177285"/>
            <a:ext cx="11102130" cy="1325563"/>
          </a:xfrm>
        </p:spPr>
        <p:txBody>
          <a:bodyPr/>
          <a:lstStyle/>
          <a:p>
            <a:r>
              <a:rPr lang="nl-NL" dirty="0" err="1"/>
              <a:t>Klimaatadaptief</a:t>
            </a:r>
            <a:r>
              <a:rPr lang="nl-NL" dirty="0"/>
              <a:t> en </a:t>
            </a:r>
            <a:r>
              <a:rPr lang="nl-NL" dirty="0" err="1"/>
              <a:t>natuurinclusief</a:t>
            </a:r>
            <a:r>
              <a:rPr lang="nl-NL" dirty="0"/>
              <a:t> ontwikkelen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245061-C6CF-459C-8D09-2F0EE2D1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2709644"/>
            <a:ext cx="10515600" cy="3073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96AEA96-C29B-479C-99B5-8A747F4EC831}"/>
              </a:ext>
            </a:extLst>
          </p:cNvPr>
          <p:cNvSpPr txBox="1">
            <a:spLocks/>
          </p:cNvSpPr>
          <p:nvPr/>
        </p:nvSpPr>
        <p:spPr>
          <a:xfrm>
            <a:off x="351986" y="3890060"/>
            <a:ext cx="11676882" cy="2870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Uitgangspunten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I</a:t>
            </a:r>
            <a:r>
              <a:rPr lang="nl-NL" dirty="0"/>
              <a:t>ntegrale aanpak (hitte, droogte, wateroverlast,  biodiversiteit,..)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Robuuste leefomgeving, </a:t>
            </a:r>
          </a:p>
          <a:p>
            <a:pPr marL="0" indent="0">
              <a:buNone/>
            </a:pPr>
            <a:r>
              <a:rPr lang="nl-NL" dirty="0"/>
              <a:t>	die bijdraagt aan biodiversiteit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ecologisch tenzij</a:t>
            </a:r>
          </a:p>
          <a:p>
            <a:pPr marL="0" indent="0">
              <a:buNone/>
            </a:pPr>
            <a:r>
              <a:rPr lang="nl-NL" dirty="0"/>
              <a:t>	leefklimaat </a:t>
            </a:r>
            <a:r>
              <a:rPr lang="nl-NL" dirty="0">
                <a:sym typeface="Wingdings" panose="05000000000000000000" pitchFamily="2" charset="2"/>
              </a:rPr>
              <a:t> gezondheid</a:t>
            </a:r>
            <a:r>
              <a:rPr lang="nl-NL" dirty="0"/>
              <a:t>		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Natuurlijke ecologische oplossingen als resultante van ecosysteemdiensten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A959F7-9004-49BF-816A-2B9E06670AB8}"/>
              </a:ext>
            </a:extLst>
          </p:cNvPr>
          <p:cNvSpPr txBox="1"/>
          <p:nvPr/>
        </p:nvSpPr>
        <p:spPr>
          <a:xfrm>
            <a:off x="425042" y="1532534"/>
            <a:ext cx="11414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Beleidsregel Klimaatadaptatie (nadere uitwerking van Convenant </a:t>
            </a:r>
            <a:r>
              <a:rPr lang="nl-NL" sz="2800" dirty="0" err="1"/>
              <a:t>klimaatadaptief</a:t>
            </a:r>
            <a:r>
              <a:rPr lang="nl-NL" sz="2800" dirty="0"/>
              <a:t> bouwen Provincie Zuid-Holland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Kader Natuurinclusief bouwen en ontwikkelen: puntensysteem Delft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Duurzaamheidspijlers: “Groen, blauw en gezond” en “Klimaatadaptatie”</a:t>
            </a:r>
          </a:p>
        </p:txBody>
      </p:sp>
      <p:pic>
        <p:nvPicPr>
          <p:cNvPr id="6" name="Picture 2" descr="Ecosysteemdiensten | Ecopedia">
            <a:extLst>
              <a:ext uri="{FF2B5EF4-FFF2-40B4-BE49-F238E27FC236}">
                <a16:creationId xmlns:a16="http://schemas.microsoft.com/office/drawing/2014/main" id="{BBFD19CB-43CF-4A54-8943-5198A0683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860" y="4732295"/>
            <a:ext cx="2243008" cy="15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2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269F8-130A-4DBD-AB55-7A07593A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5" y="89693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Integrale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932B0B-B87B-4685-A124-6B359E3D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5100"/>
            <a:ext cx="11101589" cy="5860877"/>
          </a:xfrm>
        </p:spPr>
        <p:txBody>
          <a:bodyPr>
            <a:normAutofit fontScale="77500" lnSpcReduction="20000"/>
          </a:bodyPr>
          <a:lstStyle/>
          <a:p>
            <a:r>
              <a:rPr lang="nl-NL" sz="3400" dirty="0"/>
              <a:t>Natuurlijke oplossingen voor wateroverlast (wadi’s, infiltratieplekken)   </a:t>
            </a:r>
          </a:p>
          <a:p>
            <a:r>
              <a:rPr lang="nl-NL" sz="3400" dirty="0"/>
              <a:t>Eisen plant- en/of diersoorten (</a:t>
            </a:r>
            <a:r>
              <a:rPr lang="nl-NL" sz="3400" dirty="0" err="1"/>
              <a:t>natuurinclusief</a:t>
            </a:r>
            <a:r>
              <a:rPr lang="nl-NL" sz="3400" dirty="0"/>
              <a:t> - leefomgeving VVV)</a:t>
            </a:r>
          </a:p>
          <a:p>
            <a:r>
              <a:rPr lang="nl-NL" sz="3400" dirty="0"/>
              <a:t>Gezond bodemleven en </a:t>
            </a:r>
            <a:r>
              <a:rPr lang="nl-NL" sz="3400" dirty="0">
                <a:sym typeface="Wingdings" panose="05000000000000000000" pitchFamily="2" charset="2"/>
              </a:rPr>
              <a:t>v</a:t>
            </a:r>
            <a:r>
              <a:rPr lang="nl-NL" sz="3400" dirty="0"/>
              <a:t>itaal, gerijpte bodem (waardering bodem)  </a:t>
            </a:r>
          </a:p>
          <a:p>
            <a:r>
              <a:rPr lang="nl-NL" sz="3400" dirty="0"/>
              <a:t>Bodem als spons</a:t>
            </a:r>
          </a:p>
          <a:p>
            <a:endParaRPr lang="nl-NL" sz="3400" dirty="0"/>
          </a:p>
          <a:p>
            <a:r>
              <a:rPr lang="nl-NL" sz="3400" dirty="0"/>
              <a:t>Verminderen van hittestress met beplanting (stresstesten, analyses)</a:t>
            </a:r>
          </a:p>
          <a:p>
            <a:r>
              <a:rPr lang="nl-NL" sz="3400" dirty="0"/>
              <a:t>Klimaatbestendige bomen: TU Arboretum</a:t>
            </a:r>
          </a:p>
          <a:p>
            <a:r>
              <a:rPr lang="nl-NL" sz="3400" dirty="0"/>
              <a:t>Verminderen zinloze verharding (bv. omvorming parkeerplekken, tegelwippen)</a:t>
            </a:r>
          </a:p>
          <a:p>
            <a:r>
              <a:rPr lang="nl-NL" sz="3400" dirty="0"/>
              <a:t>3-30-300 regel  (leefklimaat)</a:t>
            </a:r>
          </a:p>
          <a:p>
            <a:r>
              <a:rPr lang="nl-NL" sz="3400" dirty="0"/>
              <a:t>Aanpak exoten en/of plagen (plaagbeheersing)</a:t>
            </a:r>
          </a:p>
          <a:p>
            <a:endParaRPr lang="nl-NL" sz="3400" dirty="0"/>
          </a:p>
          <a:p>
            <a:endParaRPr lang="nl-NL" sz="3400" dirty="0"/>
          </a:p>
          <a:p>
            <a:pPr marL="0" indent="0">
              <a:buNone/>
            </a:pPr>
            <a:r>
              <a:rPr lang="nl-NL" sz="3400" dirty="0">
                <a:sym typeface="Wingdings" panose="05000000000000000000" pitchFamily="2" charset="2"/>
              </a:rPr>
              <a:t>In proces verankeren </a:t>
            </a:r>
          </a:p>
          <a:p>
            <a:pPr marL="0" indent="0">
              <a:buNone/>
            </a:pPr>
            <a:r>
              <a:rPr lang="nl-NL" sz="3400" dirty="0">
                <a:sym typeface="Wingdings" panose="05000000000000000000" pitchFamily="2" charset="2"/>
              </a:rPr>
              <a:t>Borging (paraplubestemmingsplan, beleidsregel, kavelpaspoorten, etc.)</a:t>
            </a:r>
          </a:p>
          <a:p>
            <a:pPr marL="0" indent="0">
              <a:buNone/>
            </a:pPr>
            <a:endParaRPr lang="nl-NL" sz="3400" dirty="0"/>
          </a:p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249504-FECA-4E58-AE5B-D6DAB94A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3140" y="4644620"/>
            <a:ext cx="2754386" cy="17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e doen wormen het eigenlijk?">
            <a:extLst>
              <a:ext uri="{FF2B5EF4-FFF2-40B4-BE49-F238E27FC236}">
                <a16:creationId xmlns:a16="http://schemas.microsoft.com/office/drawing/2014/main" id="{FD7C82B0-C4A2-4572-91CC-4AB7B84D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9283" y="902847"/>
            <a:ext cx="2438243" cy="13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6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7BC59-54F6-4A9C-BD10-586EC23E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" y="-87881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Planvorming: </a:t>
            </a:r>
            <a:br>
              <a:rPr lang="nl-NL" sz="4000" dirty="0"/>
            </a:br>
            <a:r>
              <a:rPr lang="nl-NL" sz="4000" dirty="0"/>
              <a:t>Ontwikkeling OR Tanthof- Delft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7731149-7E25-4BAB-97CE-4EED4378D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08" y="1751862"/>
            <a:ext cx="7035664" cy="32150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1EE3F4-C9AC-4415-BFD5-4F4C5E1A343F}"/>
              </a:ext>
            </a:extLst>
          </p:cNvPr>
          <p:cNvSpPr txBox="1"/>
          <p:nvPr/>
        </p:nvSpPr>
        <p:spPr>
          <a:xfrm>
            <a:off x="259849" y="5128745"/>
            <a:ext cx="7651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Vervanging riolering, bodemdaling</a:t>
            </a:r>
          </a:p>
          <a:p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Wadi – wortels zorgen voor betere infiltratie</a:t>
            </a:r>
          </a:p>
          <a:p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 err="1"/>
              <a:t>Vakbeplanting</a:t>
            </a: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Diversiteit boomsoorten</a:t>
            </a: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Biodiversiteit: insecten, vogels (mussen, gierzwaluwen), vleermuizen, egels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C34C09-3079-4E71-99B7-66A8CA646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49" b="29275"/>
          <a:stretch/>
        </p:blipFill>
        <p:spPr>
          <a:xfrm>
            <a:off x="8126963" y="388601"/>
            <a:ext cx="3900027" cy="36227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B3A0B0-26A5-487B-A6FB-5430ACC90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601" y="4283489"/>
            <a:ext cx="3920389" cy="23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1C79667-AAED-41FC-B288-855441411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9"/>
          <a:stretch/>
        </p:blipFill>
        <p:spPr>
          <a:xfrm>
            <a:off x="2552249" y="134512"/>
            <a:ext cx="9639751" cy="65889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7AA1AA-E146-46CD-9FD7-6B3E094DF80E}"/>
              </a:ext>
            </a:extLst>
          </p:cNvPr>
          <p:cNvSpPr txBox="1"/>
          <p:nvPr/>
        </p:nvSpPr>
        <p:spPr>
          <a:xfrm>
            <a:off x="122823" y="317500"/>
            <a:ext cx="3224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Ontwikkel Locatie</a:t>
            </a:r>
          </a:p>
          <a:p>
            <a:r>
              <a:rPr lang="nl-NL" sz="2400" dirty="0"/>
              <a:t>  Nieuwe Haven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3297440-BF8A-4D91-8382-42EF11E6749F}"/>
              </a:ext>
            </a:extLst>
          </p:cNvPr>
          <p:cNvSpPr txBox="1"/>
          <p:nvPr/>
        </p:nvSpPr>
        <p:spPr>
          <a:xfrm>
            <a:off x="1860170" y="2266681"/>
            <a:ext cx="148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Biotopen</a:t>
            </a:r>
          </a:p>
        </p:txBody>
      </p:sp>
    </p:spTree>
    <p:extLst>
      <p:ext uri="{BB962C8B-B14F-4D97-AF65-F5344CB8AC3E}">
        <p14:creationId xmlns:p14="http://schemas.microsoft.com/office/powerpoint/2010/main" val="96496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2D4BD5-191A-4374-B118-0109F4E8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56" y="0"/>
            <a:ext cx="877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0ACD2-73C5-48F2-B427-8B9FD1EFC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62" y="159390"/>
            <a:ext cx="9144000" cy="766763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In uitvoering: Spoorzone  </a:t>
            </a:r>
          </a:p>
        </p:txBody>
      </p:sp>
      <p:pic>
        <p:nvPicPr>
          <p:cNvPr id="7" name="Picture 2" descr="Zo gaat het grote park tegenover het station eruit zien - indebuurt Delft">
            <a:extLst>
              <a:ext uri="{FF2B5EF4-FFF2-40B4-BE49-F238E27FC236}">
                <a16:creationId xmlns:a16="http://schemas.microsoft.com/office/drawing/2014/main" id="{F5B33533-D676-48A2-8DC7-9AB4CDC0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2" y="4417149"/>
            <a:ext cx="4244952" cy="26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ortMeesters, Industriestraat, Delft (2021)">
            <a:extLst>
              <a:ext uri="{FF2B5EF4-FFF2-40B4-BE49-F238E27FC236}">
                <a16:creationId xmlns:a16="http://schemas.microsoft.com/office/drawing/2014/main" id="{ACFB829C-7C65-4059-9875-4F3D891D6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4844" y="1427107"/>
            <a:ext cx="2526780" cy="21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DDA87A-DB77-491B-AF89-CAE60FF4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663" y="159390"/>
            <a:ext cx="3640099" cy="27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n Leeuwenhoekpark | Nieuw Delft">
            <a:extLst>
              <a:ext uri="{FF2B5EF4-FFF2-40B4-BE49-F238E27FC236}">
                <a16:creationId xmlns:a16="http://schemas.microsoft.com/office/drawing/2014/main" id="{8F939A22-29AD-45C4-A979-06E508471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153"/>
            <a:ext cx="5253135" cy="33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ortmeesters hashtag on Twitter">
            <a:extLst>
              <a:ext uri="{FF2B5EF4-FFF2-40B4-BE49-F238E27FC236}">
                <a16:creationId xmlns:a16="http://schemas.microsoft.com/office/drawing/2014/main" id="{B18D19F9-3F6E-410F-9693-D0CEC45D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89" y="3887156"/>
            <a:ext cx="5460148" cy="27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56CD4-302D-488E-8DAA-C21BECF1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Gerealiseerd: Park Spoorloos</a:t>
            </a:r>
          </a:p>
        </p:txBody>
      </p:sp>
      <p:pic>
        <p:nvPicPr>
          <p:cNvPr id="4" name="Picture 2" descr="20200516 Delft | Park Spoorloos is aangelegd op de plek waar… | Flickr">
            <a:extLst>
              <a:ext uri="{FF2B5EF4-FFF2-40B4-BE49-F238E27FC236}">
                <a16:creationId xmlns:a16="http://schemas.microsoft.com/office/drawing/2014/main" id="{D8624A00-594A-401C-9C0A-706B22E384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00" y="1657486"/>
            <a:ext cx="6341878" cy="47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59C74BA-A0B1-433B-AEDD-FA1CDEB4D0C7}"/>
              </a:ext>
            </a:extLst>
          </p:cNvPr>
          <p:cNvSpPr txBox="1">
            <a:spLocks/>
          </p:cNvSpPr>
          <p:nvPr/>
        </p:nvSpPr>
        <p:spPr>
          <a:xfrm>
            <a:off x="7029974" y="1657487"/>
            <a:ext cx="4323826" cy="4759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Realisatie park op verdiepte fietsenstalling</a:t>
            </a:r>
          </a:p>
          <a:p>
            <a:r>
              <a:rPr lang="nl-NL" sz="2000" dirty="0"/>
              <a:t>Doelstelling park: kleinschalig, oase van rust, link naar verleden</a:t>
            </a:r>
          </a:p>
          <a:p>
            <a:r>
              <a:rPr lang="nl-NL" sz="2000" dirty="0"/>
              <a:t>Sociaal: ontmoetingsplek</a:t>
            </a:r>
          </a:p>
          <a:p>
            <a:r>
              <a:rPr lang="nl-NL" sz="2000" dirty="0"/>
              <a:t>Drainage en hemelwaterafvoersysteem: wateropvang (300.000 m</a:t>
            </a:r>
            <a:r>
              <a:rPr lang="nl-NL" sz="2000" baseline="30000" dirty="0"/>
              <a:t>3</a:t>
            </a:r>
            <a:r>
              <a:rPr lang="nl-NL" sz="2000" dirty="0"/>
              <a:t>)</a:t>
            </a:r>
          </a:p>
          <a:p>
            <a:r>
              <a:rPr lang="nl-NL" sz="2000" dirty="0"/>
              <a:t>Hergebruik voor groenvoorziening</a:t>
            </a:r>
          </a:p>
          <a:p>
            <a:r>
              <a:rPr lang="nl-NL" sz="2000" dirty="0"/>
              <a:t>Bij maatgevende bui, geen oppervlakkige afstroming van hemelwater naar omgeving</a:t>
            </a:r>
          </a:p>
          <a:p>
            <a:r>
              <a:rPr lang="nl-NL" sz="2000" dirty="0"/>
              <a:t>Vaste planten </a:t>
            </a:r>
            <a:r>
              <a:rPr lang="nl-NL" sz="2000" dirty="0" err="1"/>
              <a:t>GreenToColour</a:t>
            </a:r>
            <a:r>
              <a:rPr lang="nl-NL" sz="2000" dirty="0"/>
              <a:t> concept en bomen – biodiversiteit – insecten</a:t>
            </a:r>
          </a:p>
          <a:p>
            <a:r>
              <a:rPr lang="nl-NL" sz="2000" dirty="0"/>
              <a:t>Meerjarig onderhoud (5 jaar)</a:t>
            </a:r>
          </a:p>
        </p:txBody>
      </p:sp>
    </p:spTree>
    <p:extLst>
      <p:ext uri="{BB962C8B-B14F-4D97-AF65-F5344CB8AC3E}">
        <p14:creationId xmlns:p14="http://schemas.microsoft.com/office/powerpoint/2010/main" val="121431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72F66-D346-4B6C-815A-A76C99BB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29977"/>
            <a:ext cx="10515600" cy="1325563"/>
          </a:xfrm>
        </p:spPr>
        <p:txBody>
          <a:bodyPr/>
          <a:lstStyle/>
          <a:p>
            <a:r>
              <a:rPr lang="nl-NL" sz="3200" dirty="0"/>
              <a:t>Gezondheid: Waterkwaliteit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ED0CB-2028-4548-9064-308B21AF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08" y="704676"/>
            <a:ext cx="10515600" cy="211402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Aanleg </a:t>
            </a:r>
            <a:r>
              <a:rPr lang="nl-NL" dirty="0" err="1"/>
              <a:t>floatlands</a:t>
            </a:r>
            <a:r>
              <a:rPr lang="nl-NL" dirty="0"/>
              <a:t> in recreatieplas (blauwalg)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Experimenten met waterplanten Nieuwe gracht (waterkwaliteit)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Aanbrengen waterplanten </a:t>
            </a:r>
            <a:r>
              <a:rPr lang="nl-NL" dirty="0" err="1"/>
              <a:t>Coendersbuurt</a:t>
            </a:r>
            <a:r>
              <a:rPr lang="nl-NL" dirty="0"/>
              <a:t> (bewonersparticipatie)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F7587E-B34C-44FB-8235-0CF07F796241}"/>
              </a:ext>
            </a:extLst>
          </p:cNvPr>
          <p:cNvSpPr txBox="1"/>
          <p:nvPr/>
        </p:nvSpPr>
        <p:spPr>
          <a:xfrm>
            <a:off x="1149292" y="4723002"/>
            <a:ext cx="35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7" name="Afbeelding 6" descr="Afbeelding met lucht, vloer, buiten, mensen&#10;&#10;Automatisch gegenereerde beschrijving">
            <a:extLst>
              <a:ext uri="{FF2B5EF4-FFF2-40B4-BE49-F238E27FC236}">
                <a16:creationId xmlns:a16="http://schemas.microsoft.com/office/drawing/2014/main" id="{AB7FEED6-F214-4C89-8DD0-D7023257B8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393" y="3428999"/>
            <a:ext cx="3513027" cy="26347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732FCEA-29A8-4D79-AA1D-D511D918A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18630" y="1528675"/>
            <a:ext cx="2270339" cy="1530309"/>
          </a:xfrm>
          <a:prstGeom prst="rect">
            <a:avLst/>
          </a:prstGeom>
        </p:spPr>
      </p:pic>
      <p:pic>
        <p:nvPicPr>
          <p:cNvPr id="11" name="Afbeelding 10" descr="Afbeelding met boom, buiten, gras, natuur&#10;&#10;Automatisch gegenereerde beschrijving">
            <a:extLst>
              <a:ext uri="{FF2B5EF4-FFF2-40B4-BE49-F238E27FC236}">
                <a16:creationId xmlns:a16="http://schemas.microsoft.com/office/drawing/2014/main" id="{B752255F-FEC9-4F48-ACEC-C0FC9A128D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21" y="3428999"/>
            <a:ext cx="4256777" cy="2634771"/>
          </a:xfrm>
          <a:prstGeom prst="rect">
            <a:avLst/>
          </a:prstGeom>
        </p:spPr>
      </p:pic>
      <p:pic>
        <p:nvPicPr>
          <p:cNvPr id="13" name="Afbeelding 12" descr="Afbeelding met water, gras, buiten, natuur&#10;&#10;Automatisch gegenereerde beschrijving">
            <a:extLst>
              <a:ext uri="{FF2B5EF4-FFF2-40B4-BE49-F238E27FC236}">
                <a16:creationId xmlns:a16="http://schemas.microsoft.com/office/drawing/2014/main" id="{47821B88-06B9-4228-A22E-4975CCFB02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41" y="3429000"/>
            <a:ext cx="3514988" cy="26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66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346</Words>
  <Application>Microsoft Office PowerPoint</Application>
  <PresentationFormat>Breedbeeld</PresentationFormat>
  <Paragraphs>58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 Klimaatverandering, biodiversiteit en gezondheid</vt:lpstr>
      <vt:lpstr>Klimaatadaptief en natuurinclusief ontwikkelen </vt:lpstr>
      <vt:lpstr>Integrale aanpak</vt:lpstr>
      <vt:lpstr>Planvorming:  Ontwikkeling OR Tanthof- Delft</vt:lpstr>
      <vt:lpstr>PowerPoint-presentatie</vt:lpstr>
      <vt:lpstr>PowerPoint-presentatie</vt:lpstr>
      <vt:lpstr>In uitvoering: Spoorzone  </vt:lpstr>
      <vt:lpstr>Gerealiseerd: Park Spoorloos</vt:lpstr>
      <vt:lpstr>Gezondheid: Waterkwaliteit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Klimaatverandering en biodiversiteit</dc:title>
  <dc:creator>Diny Tubbing</dc:creator>
  <cp:lastModifiedBy>Diny Tubbing</cp:lastModifiedBy>
  <cp:revision>45</cp:revision>
  <dcterms:created xsi:type="dcterms:W3CDTF">2021-03-25T14:52:48Z</dcterms:created>
  <dcterms:modified xsi:type="dcterms:W3CDTF">2022-03-19T08:45:29Z</dcterms:modified>
</cp:coreProperties>
</file>